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5" r:id="rId2"/>
    <p:sldId id="261" r:id="rId3"/>
    <p:sldId id="276" r:id="rId4"/>
    <p:sldId id="262" r:id="rId5"/>
    <p:sldId id="277" r:id="rId6"/>
    <p:sldId id="263" r:id="rId7"/>
    <p:sldId id="27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inepair.com/wine-blog/15-things-you-didnt-know-about-smirnoff/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inepair.com/wine-blog/15-things-you-didnt-know-about-grey-goose/" TargetMode="External"/><Relationship Id="rId4" Type="http://schemas.openxmlformats.org/officeDocument/2006/relationships/hyperlink" Target="https://vinepair.com/articles/why-titos-vodka-different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ood on a table&#10;&#10;Description automatically generated">
            <a:extLst>
              <a:ext uri="{FF2B5EF4-FFF2-40B4-BE49-F238E27FC236}">
                <a16:creationId xmlns:a16="http://schemas.microsoft.com/office/drawing/2014/main" id="{D6EB1F0A-1E83-F941-89E1-81279C1C7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5" r="9090" b="18064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CCAA3-301D-B643-AB6A-8CD6ED96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Did you know?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CEA45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5C4B-0569-8B41-AFCA-31EC7DAE6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>
              <a:buClr>
                <a:srgbClr val="CEA45F"/>
              </a:buClr>
            </a:pPr>
            <a:r>
              <a:rPr lang="en-US" altLang="zh-CN">
                <a:solidFill>
                  <a:srgbClr val="FFFFFE"/>
                </a:solidFill>
              </a:rPr>
              <a:t>17</a:t>
            </a:r>
            <a:r>
              <a:rPr lang="zh-CN" altLang="en-US">
                <a:solidFill>
                  <a:srgbClr val="FFFFFE"/>
                </a:solidFill>
              </a:rPr>
              <a:t>世纪蔗糖贸易美国，非洲和加勒比海的贸易三角，通过蔗糖贸易快速敛财，为征服新领土提供资金。</a:t>
            </a:r>
            <a:endParaRPr lang="en-AU" altLang="zh-CN">
              <a:solidFill>
                <a:srgbClr val="FFFFFE"/>
              </a:solidFill>
            </a:endParaRPr>
          </a:p>
          <a:p>
            <a:pPr>
              <a:buClr>
                <a:srgbClr val="CEA45F"/>
              </a:buClr>
            </a:pPr>
            <a:r>
              <a:rPr lang="zh-CN" altLang="en-US">
                <a:solidFill>
                  <a:srgbClr val="FFFFFE"/>
                </a:solidFill>
              </a:rPr>
              <a:t>糖浆是生产蔗糖的副产品，它的自然发酵引发了人们对它进行蒸馏生产的想法。世界上</a:t>
            </a:r>
            <a:r>
              <a:rPr lang="en-US" altLang="zh-CN">
                <a:solidFill>
                  <a:srgbClr val="FFFFFE"/>
                </a:solidFill>
              </a:rPr>
              <a:t>90%</a:t>
            </a:r>
            <a:r>
              <a:rPr lang="zh-CN" altLang="en-US">
                <a:solidFill>
                  <a:srgbClr val="FFFFFE"/>
                </a:solidFill>
              </a:rPr>
              <a:t>的朗姆酒生产都伴随着蔗糖的生产。</a:t>
            </a:r>
            <a:endParaRPr lang="en-AU" altLang="zh-CN">
              <a:solidFill>
                <a:srgbClr val="FFFFFE"/>
              </a:solidFill>
            </a:endParaRPr>
          </a:p>
          <a:p>
            <a:pPr>
              <a:buClr>
                <a:srgbClr val="CEA45F"/>
              </a:buClr>
            </a:pPr>
            <a:r>
              <a:rPr lang="zh-CN" altLang="en-US">
                <a:solidFill>
                  <a:srgbClr val="FFFFFE"/>
                </a:solidFill>
              </a:rPr>
              <a:t>清淡朗姆酒和可乐或酸柠檬</a:t>
            </a:r>
            <a:r>
              <a:rPr lang="en-US" altLang="zh-CN">
                <a:solidFill>
                  <a:srgbClr val="FFFFFE"/>
                </a:solidFill>
              </a:rPr>
              <a:t>/</a:t>
            </a:r>
            <a:r>
              <a:rPr lang="zh-CN" altLang="en-US">
                <a:solidFill>
                  <a:srgbClr val="FFFFFE"/>
                </a:solidFill>
              </a:rPr>
              <a:t>果汁勾兑出最受欢迎的混合饮料。几乎就是为鸡尾酒而生：</a:t>
            </a:r>
            <a:r>
              <a:rPr lang="en-US" altLang="zh-CN">
                <a:solidFill>
                  <a:srgbClr val="FFFFFE"/>
                </a:solidFill>
              </a:rPr>
              <a:t>Cuba Libre, Daiquiri, Mojito, Pina Colada</a:t>
            </a:r>
            <a:endParaRPr lang="en-US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8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0E3125-A4DD-0745-A23E-6F9ED4247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57" r="1" b="909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7AD23-1137-5D4F-BA0A-66E67C35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Tequila </a:t>
            </a:r>
            <a:r>
              <a:rPr lang="zh-CN" altLang="en-US">
                <a:solidFill>
                  <a:srgbClr val="FFFFFE"/>
                </a:solidFill>
              </a:rPr>
              <a:t>龙舌兰</a:t>
            </a:r>
            <a:endParaRPr lang="en-US">
              <a:solidFill>
                <a:srgbClr val="FFFFFE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90AC6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80B1D-B6E8-2740-816D-85E94F008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rgbClr val="90AC64"/>
              </a:buClr>
            </a:pPr>
            <a:r>
              <a:rPr lang="en-AU" sz="1900" b="1" dirty="0" err="1">
                <a:solidFill>
                  <a:srgbClr val="FFFFFE"/>
                </a:solidFill>
              </a:rPr>
              <a:t>Color</a:t>
            </a:r>
            <a:r>
              <a:rPr lang="en-AU" sz="1900" b="1" dirty="0">
                <a:solidFill>
                  <a:srgbClr val="FFFFFE"/>
                </a:solidFill>
              </a:rPr>
              <a:t>: </a:t>
            </a:r>
            <a:r>
              <a:rPr lang="en-AU" sz="1900" dirty="0">
                <a:solidFill>
                  <a:srgbClr val="FFFFFE"/>
                </a:solidFill>
              </a:rPr>
              <a:t>Clear, light gold, rich amber</a:t>
            </a:r>
          </a:p>
          <a:p>
            <a:pPr>
              <a:lnSpc>
                <a:spcPct val="110000"/>
              </a:lnSpc>
              <a:buClr>
                <a:srgbClr val="90AC64"/>
              </a:buClr>
            </a:pPr>
            <a:r>
              <a:rPr lang="en-AU" sz="1900" b="1" dirty="0">
                <a:solidFill>
                  <a:srgbClr val="FFFFFE"/>
                </a:solidFill>
              </a:rPr>
              <a:t>Region: </a:t>
            </a:r>
            <a:r>
              <a:rPr lang="en-AU" sz="1900" dirty="0">
                <a:solidFill>
                  <a:srgbClr val="FFFFFE"/>
                </a:solidFill>
              </a:rPr>
              <a:t>The majority are made in the Jalisco state of Mexico (technically it can also be made in Guanajuato, Michoacán, Nayarit, and Tamaulipas)</a:t>
            </a:r>
          </a:p>
          <a:p>
            <a:pPr>
              <a:lnSpc>
                <a:spcPct val="110000"/>
              </a:lnSpc>
              <a:buClr>
                <a:srgbClr val="90AC64"/>
              </a:buClr>
            </a:pPr>
            <a:r>
              <a:rPr lang="en-AU" sz="1900" b="1" dirty="0">
                <a:solidFill>
                  <a:srgbClr val="FFFFFE"/>
                </a:solidFill>
              </a:rPr>
              <a:t>ABV:</a:t>
            </a:r>
            <a:r>
              <a:rPr lang="en-AU" sz="1900" dirty="0">
                <a:solidFill>
                  <a:srgbClr val="FFFFFE"/>
                </a:solidFill>
              </a:rPr>
              <a:t> Typically 40% ABV</a:t>
            </a:r>
          </a:p>
          <a:p>
            <a:pPr>
              <a:lnSpc>
                <a:spcPct val="110000"/>
              </a:lnSpc>
              <a:buClr>
                <a:srgbClr val="90AC64"/>
              </a:buClr>
            </a:pPr>
            <a:r>
              <a:rPr lang="en-AU" sz="1900" b="1" dirty="0">
                <a:solidFill>
                  <a:srgbClr val="FFFFFE"/>
                </a:solidFill>
              </a:rPr>
              <a:t>Aged:</a:t>
            </a:r>
            <a:r>
              <a:rPr lang="en-AU" sz="1900" dirty="0">
                <a:solidFill>
                  <a:srgbClr val="FFFFFE"/>
                </a:solidFill>
              </a:rPr>
              <a:t> Blanco/Joven 0-2 months; Reposado 2 months-1 year; </a:t>
            </a:r>
            <a:r>
              <a:rPr lang="en-AU" sz="1900" dirty="0" err="1">
                <a:solidFill>
                  <a:srgbClr val="FFFFFE"/>
                </a:solidFill>
              </a:rPr>
              <a:t>Anejo</a:t>
            </a:r>
            <a:r>
              <a:rPr lang="en-AU" sz="1900" dirty="0">
                <a:solidFill>
                  <a:srgbClr val="FFFFFE"/>
                </a:solidFill>
              </a:rPr>
              <a:t> 1-3 years; Extra </a:t>
            </a:r>
            <a:r>
              <a:rPr lang="en-AU" sz="1900" dirty="0" err="1">
                <a:solidFill>
                  <a:srgbClr val="FFFFFE"/>
                </a:solidFill>
              </a:rPr>
              <a:t>Anejo</a:t>
            </a:r>
            <a:r>
              <a:rPr lang="en-AU" sz="1900" dirty="0">
                <a:solidFill>
                  <a:srgbClr val="FFFFFE"/>
                </a:solidFill>
              </a:rPr>
              <a:t> at least 3 years</a:t>
            </a:r>
          </a:p>
          <a:p>
            <a:pPr>
              <a:lnSpc>
                <a:spcPct val="110000"/>
              </a:lnSpc>
              <a:buClr>
                <a:srgbClr val="90AC64"/>
              </a:buClr>
            </a:pPr>
            <a:r>
              <a:rPr lang="en-AU" sz="1900" b="1" dirty="0">
                <a:solidFill>
                  <a:srgbClr val="FFFFFE"/>
                </a:solidFill>
              </a:rPr>
              <a:t>Made from:</a:t>
            </a:r>
            <a:r>
              <a:rPr lang="en-AU" sz="1900" dirty="0">
                <a:solidFill>
                  <a:srgbClr val="FFFFFE"/>
                </a:solidFill>
              </a:rPr>
              <a:t> Blue Weber Agave</a:t>
            </a:r>
            <a:r>
              <a:rPr lang="zh-CN" altLang="en-US" sz="1900" dirty="0">
                <a:solidFill>
                  <a:srgbClr val="FFFFFE"/>
                </a:solidFill>
              </a:rPr>
              <a:t>（蓝色龙舌兰）</a:t>
            </a:r>
            <a:endParaRPr lang="en-AU" sz="1900" dirty="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90AC64"/>
              </a:buClr>
            </a:pPr>
            <a:r>
              <a:rPr lang="en-AU" sz="1900" b="1" dirty="0">
                <a:solidFill>
                  <a:srgbClr val="FFFFFE"/>
                </a:solidFill>
              </a:rPr>
              <a:t>Commercial Examples:</a:t>
            </a:r>
            <a:r>
              <a:rPr lang="en-AU" sz="1900" dirty="0">
                <a:solidFill>
                  <a:srgbClr val="FFFFFE"/>
                </a:solidFill>
              </a:rPr>
              <a:t> 1800 Tequila, Patron, Gran Centenario, El Tesoro, </a:t>
            </a:r>
            <a:r>
              <a:rPr lang="en-AU" sz="1900" dirty="0" err="1">
                <a:solidFill>
                  <a:srgbClr val="FFFFFE"/>
                </a:solidFill>
              </a:rPr>
              <a:t>Partida</a:t>
            </a:r>
            <a:r>
              <a:rPr lang="en-AU" sz="1900" dirty="0">
                <a:solidFill>
                  <a:srgbClr val="FFFFFE"/>
                </a:solidFill>
              </a:rPr>
              <a:t>, </a:t>
            </a:r>
            <a:r>
              <a:rPr lang="en-AU" sz="1900" dirty="0" err="1">
                <a:solidFill>
                  <a:srgbClr val="FFFFFE"/>
                </a:solidFill>
              </a:rPr>
              <a:t>Chinaco</a:t>
            </a:r>
            <a:endParaRPr lang="en-AU" sz="1900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821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wall, person&#10;&#10;Description automatically generated">
            <a:extLst>
              <a:ext uri="{FF2B5EF4-FFF2-40B4-BE49-F238E27FC236}">
                <a16:creationId xmlns:a16="http://schemas.microsoft.com/office/drawing/2014/main" id="{66802D2B-B55A-364E-B6F9-F13473FF9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13" r="9090" b="5076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08CD73-D7AF-6D4A-B472-73AF03DCF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Did you know?</a:t>
            </a:r>
          </a:p>
        </p:txBody>
      </p:sp>
      <p:cxnSp>
        <p:nvCxnSpPr>
          <p:cNvPr id="38" name="Straight Connector 34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4C03C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896FB-7F43-E745-8548-AAA3E8149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>
              <a:buClr>
                <a:srgbClr val="4C03CB"/>
              </a:buClr>
            </a:pPr>
            <a:r>
              <a:rPr lang="zh-CN" altLang="en-US">
                <a:solidFill>
                  <a:srgbClr val="FFFFFE"/>
                </a:solidFill>
              </a:rPr>
              <a:t>墨西哥国饮：按照墨西哥法规，只有使用了不少于</a:t>
            </a:r>
            <a:r>
              <a:rPr lang="en-US" altLang="zh-CN">
                <a:solidFill>
                  <a:srgbClr val="FFFFFE"/>
                </a:solidFill>
              </a:rPr>
              <a:t>51%</a:t>
            </a:r>
            <a:r>
              <a:rPr lang="zh-CN" altLang="en-US">
                <a:solidFill>
                  <a:srgbClr val="FFFFFE"/>
                </a:solidFill>
              </a:rPr>
              <a:t>的龙舌兰酒精的饮料，才能称为龙舌兰</a:t>
            </a:r>
            <a:r>
              <a:rPr lang="zh-CN" altLang="en-AU">
                <a:solidFill>
                  <a:srgbClr val="FFFFFE"/>
                </a:solidFill>
              </a:rPr>
              <a:t>酒。</a:t>
            </a:r>
            <a:r>
              <a:rPr lang="zh-CN" altLang="en-US">
                <a:solidFill>
                  <a:srgbClr val="FFFFFE"/>
                </a:solidFill>
              </a:rPr>
              <a:t>高档龙舌兰酒标上会注明其完全从龙舌兰中提炼，</a:t>
            </a:r>
            <a:r>
              <a:rPr lang="en-US" altLang="zh-CN">
                <a:solidFill>
                  <a:srgbClr val="FFFFFE"/>
                </a:solidFill>
              </a:rPr>
              <a:t>100%</a:t>
            </a:r>
            <a:r>
              <a:rPr lang="zh-CN" altLang="en-US">
                <a:solidFill>
                  <a:srgbClr val="FFFFFE"/>
                </a:solidFill>
              </a:rPr>
              <a:t> </a:t>
            </a:r>
            <a:r>
              <a:rPr lang="en-US" altLang="zh-CN">
                <a:solidFill>
                  <a:srgbClr val="FFFFFE"/>
                </a:solidFill>
              </a:rPr>
              <a:t>Blue</a:t>
            </a:r>
            <a:r>
              <a:rPr lang="zh-CN" altLang="en-US">
                <a:solidFill>
                  <a:srgbClr val="FFFFFE"/>
                </a:solidFill>
              </a:rPr>
              <a:t> </a:t>
            </a:r>
            <a:r>
              <a:rPr lang="en-US" altLang="zh-CN">
                <a:solidFill>
                  <a:srgbClr val="FFFFFE"/>
                </a:solidFill>
              </a:rPr>
              <a:t>Agave</a:t>
            </a:r>
            <a:r>
              <a:rPr lang="zh-CN" altLang="en-US">
                <a:solidFill>
                  <a:srgbClr val="FFFFFE"/>
                </a:solidFill>
              </a:rPr>
              <a:t>的标注。</a:t>
            </a:r>
            <a:endParaRPr lang="en-AU" altLang="zh-CN">
              <a:solidFill>
                <a:srgbClr val="FFFFFE"/>
              </a:solidFill>
            </a:endParaRPr>
          </a:p>
          <a:p>
            <a:pPr>
              <a:buClr>
                <a:srgbClr val="4C03CB"/>
              </a:buClr>
            </a:pPr>
            <a:r>
              <a:rPr lang="zh-CN" altLang="en-US">
                <a:solidFill>
                  <a:srgbClr val="FFFFFE"/>
                </a:solidFill>
              </a:rPr>
              <a:t>常常用于净饮。搭配盐和柠檬：往窄小的一口杯中倒入</a:t>
            </a:r>
            <a:r>
              <a:rPr lang="en-US" altLang="zh-CN">
                <a:solidFill>
                  <a:srgbClr val="FFFFFE"/>
                </a:solidFill>
              </a:rPr>
              <a:t>2</a:t>
            </a:r>
            <a:r>
              <a:rPr lang="zh-CN" altLang="en-US">
                <a:solidFill>
                  <a:srgbClr val="FFFFFE"/>
                </a:solidFill>
              </a:rPr>
              <a:t>厘升酒。把盐一下倒进嘴里并吞下，同时喝下龙舌兰酒并且咀嚼柠檬。</a:t>
            </a:r>
            <a:endParaRPr lang="en-US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71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4586A2-3CB7-3A4D-ADFD-944A14B4E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57" t="4627" r="1" b="4464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C9ECC-BEEC-5444-8EE0-5FE1E245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Vodka </a:t>
            </a:r>
            <a:r>
              <a:rPr lang="zh-CN" altLang="en-US">
                <a:solidFill>
                  <a:srgbClr val="FFFFFE"/>
                </a:solidFill>
              </a:rPr>
              <a:t>伏特加</a:t>
            </a:r>
            <a:endParaRPr lang="en-US">
              <a:solidFill>
                <a:srgbClr val="FFFFFE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CB9AE-A51C-EF41-87A3-10C185CE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AU" sz="1700" b="1" dirty="0" err="1">
                <a:solidFill>
                  <a:srgbClr val="FFFFFE"/>
                </a:solidFill>
              </a:rPr>
              <a:t>Color</a:t>
            </a:r>
            <a:r>
              <a:rPr lang="en-AU" sz="1700" b="1" dirty="0">
                <a:solidFill>
                  <a:srgbClr val="FFFFFE"/>
                </a:solidFill>
              </a:rPr>
              <a:t>:</a:t>
            </a:r>
            <a:r>
              <a:rPr lang="en-AU" sz="1700" dirty="0">
                <a:solidFill>
                  <a:srgbClr val="FFFFFE"/>
                </a:solidFill>
              </a:rPr>
              <a:t> Clear</a:t>
            </a:r>
          </a:p>
          <a:p>
            <a:pPr>
              <a:lnSpc>
                <a:spcPct val="110000"/>
              </a:lnSpc>
            </a:pPr>
            <a:r>
              <a:rPr lang="en-AU" sz="1700" b="1" dirty="0">
                <a:solidFill>
                  <a:srgbClr val="FFFFFE"/>
                </a:solidFill>
              </a:rPr>
              <a:t>Region:</a:t>
            </a:r>
            <a:r>
              <a:rPr lang="en-AU" sz="1700" dirty="0">
                <a:solidFill>
                  <a:srgbClr val="FFFFFE"/>
                </a:solidFill>
              </a:rPr>
              <a:t> Can be made anywhere, including the U.S., though historically associated with Russia, Poland, and the European “Vodka Belt”</a:t>
            </a:r>
          </a:p>
          <a:p>
            <a:pPr>
              <a:lnSpc>
                <a:spcPct val="110000"/>
              </a:lnSpc>
            </a:pPr>
            <a:r>
              <a:rPr lang="en-AU" sz="1700" b="1" dirty="0">
                <a:solidFill>
                  <a:srgbClr val="FFFFFE"/>
                </a:solidFill>
              </a:rPr>
              <a:t>ABV:</a:t>
            </a:r>
            <a:r>
              <a:rPr lang="en-AU" sz="1700" dirty="0">
                <a:solidFill>
                  <a:srgbClr val="FFFFFE"/>
                </a:solidFill>
              </a:rPr>
              <a:t> 40% ABV (recommended)</a:t>
            </a:r>
          </a:p>
          <a:p>
            <a:pPr>
              <a:lnSpc>
                <a:spcPct val="110000"/>
              </a:lnSpc>
            </a:pPr>
            <a:r>
              <a:rPr lang="en-AU" sz="1700" b="1" dirty="0">
                <a:solidFill>
                  <a:srgbClr val="FFFFFE"/>
                </a:solidFill>
              </a:rPr>
              <a:t>Aged:</a:t>
            </a:r>
            <a:r>
              <a:rPr lang="en-AU" sz="1700" dirty="0">
                <a:solidFill>
                  <a:srgbClr val="FFFFFE"/>
                </a:solidFill>
              </a:rPr>
              <a:t> Generally not aged</a:t>
            </a:r>
          </a:p>
          <a:p>
            <a:pPr>
              <a:lnSpc>
                <a:spcPct val="110000"/>
              </a:lnSpc>
            </a:pPr>
            <a:r>
              <a:rPr lang="en-AU" sz="1700" b="1" dirty="0">
                <a:solidFill>
                  <a:srgbClr val="FFFFFE"/>
                </a:solidFill>
              </a:rPr>
              <a:t>Made from:</a:t>
            </a:r>
            <a:r>
              <a:rPr lang="en-AU" sz="1700" dirty="0">
                <a:solidFill>
                  <a:srgbClr val="FFFFFE"/>
                </a:solidFill>
              </a:rPr>
              <a:t> Commonly made from grains, like sorghum, rye, rice, wheat, but can also be made from fruits (grapes, apples, etc.), vegetables (corn, potatoes, etc.)</a:t>
            </a:r>
          </a:p>
          <a:p>
            <a:pPr>
              <a:lnSpc>
                <a:spcPct val="110000"/>
              </a:lnSpc>
            </a:pPr>
            <a:r>
              <a:rPr lang="en-AU" sz="1700" b="1" dirty="0">
                <a:solidFill>
                  <a:srgbClr val="FFFFFE"/>
                </a:solidFill>
              </a:rPr>
              <a:t>Commercial Examples:</a:t>
            </a:r>
            <a:r>
              <a:rPr lang="en-AU" sz="1700" dirty="0">
                <a:solidFill>
                  <a:srgbClr val="FFFFFE"/>
                </a:solidFill>
              </a:rPr>
              <a:t> </a:t>
            </a:r>
            <a:r>
              <a:rPr lang="en-AU" sz="1700" u="sng" dirty="0">
                <a:solidFill>
                  <a:srgbClr val="FFFFFE"/>
                </a:solidFill>
                <a:hlinkClick r:id="rId3"/>
              </a:rPr>
              <a:t>Smirnoff</a:t>
            </a:r>
            <a:r>
              <a:rPr lang="en-AU" sz="1700" dirty="0">
                <a:solidFill>
                  <a:srgbClr val="FFFFFE"/>
                </a:solidFill>
              </a:rPr>
              <a:t>, </a:t>
            </a:r>
            <a:r>
              <a:rPr lang="en-AU" sz="1700" dirty="0" err="1">
                <a:solidFill>
                  <a:srgbClr val="FFFFFE"/>
                </a:solidFill>
              </a:rPr>
              <a:t>Svedka</a:t>
            </a:r>
            <a:r>
              <a:rPr lang="en-AU" sz="1700" dirty="0">
                <a:solidFill>
                  <a:srgbClr val="FFFFFE"/>
                </a:solidFill>
              </a:rPr>
              <a:t>, </a:t>
            </a:r>
            <a:r>
              <a:rPr lang="en-AU" sz="1700" u="sng" dirty="0">
                <a:solidFill>
                  <a:srgbClr val="FFFFFE"/>
                </a:solidFill>
                <a:hlinkClick r:id="rId4"/>
              </a:rPr>
              <a:t>Tito’s</a:t>
            </a:r>
            <a:r>
              <a:rPr lang="en-AU" sz="1700" dirty="0">
                <a:solidFill>
                  <a:srgbClr val="FFFFFE"/>
                </a:solidFill>
              </a:rPr>
              <a:t>, </a:t>
            </a:r>
            <a:r>
              <a:rPr lang="en-AU" sz="1700" u="sng" dirty="0">
                <a:solidFill>
                  <a:srgbClr val="FFFFFE"/>
                </a:solidFill>
                <a:hlinkClick r:id="rId5"/>
              </a:rPr>
              <a:t>Grey Goose</a:t>
            </a:r>
            <a:r>
              <a:rPr lang="en-AU" sz="1700" dirty="0">
                <a:solidFill>
                  <a:srgbClr val="FFFFFE"/>
                </a:solidFill>
              </a:rPr>
              <a:t>, Real Russian, Expedition</a:t>
            </a:r>
          </a:p>
          <a:p>
            <a:pPr>
              <a:lnSpc>
                <a:spcPct val="110000"/>
              </a:lnSpc>
            </a:pPr>
            <a:endParaRPr lang="en-US" sz="1700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853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8BAAE-4A77-4D46-B5DC-F686FCA3D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3" t="9091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7" name="Rectangle 14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9F00F-EC29-584B-9A7E-C2BCB4C9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Did you know?</a:t>
            </a:r>
          </a:p>
        </p:txBody>
      </p:sp>
      <p:cxnSp>
        <p:nvCxnSpPr>
          <p:cNvPr id="28" name="Straight Connector 16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CE6D5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1B607-15ED-8141-9CA6-DD0B3915B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/>
          </a:bodyPr>
          <a:lstStyle/>
          <a:p>
            <a:pPr>
              <a:buClr>
                <a:srgbClr val="CE6D57"/>
              </a:buClr>
            </a:pPr>
            <a:r>
              <a:rPr lang="zh-CN" altLang="en-US">
                <a:solidFill>
                  <a:srgbClr val="FFFFFE"/>
                </a:solidFill>
              </a:rPr>
              <a:t>诞生于俄罗斯。伏特加是最清澈的酒精饮料。俄语“</a:t>
            </a:r>
            <a:r>
              <a:rPr lang="en-US" altLang="zh-CN">
                <a:solidFill>
                  <a:srgbClr val="FFFFFE"/>
                </a:solidFill>
              </a:rPr>
              <a:t>Vodka</a:t>
            </a:r>
            <a:r>
              <a:rPr lang="zh-CN" altLang="en-US">
                <a:solidFill>
                  <a:srgbClr val="FFFFFE"/>
                </a:solidFill>
              </a:rPr>
              <a:t>”和波兰语“</a:t>
            </a:r>
            <a:r>
              <a:rPr lang="en-US" altLang="zh-CN">
                <a:solidFill>
                  <a:srgbClr val="FFFFFE"/>
                </a:solidFill>
              </a:rPr>
              <a:t>Wodaka</a:t>
            </a:r>
            <a:r>
              <a:rPr lang="zh-CN" altLang="en-US">
                <a:solidFill>
                  <a:srgbClr val="FFFFFE"/>
                </a:solidFill>
              </a:rPr>
              <a:t>”有着同样的词根，意思是指少量的水。在古俄罗斯意为“药”。用它来擦洗伤口，服用可以减轻头痛。</a:t>
            </a:r>
            <a:endParaRPr lang="en-AU" altLang="zh-CN">
              <a:solidFill>
                <a:srgbClr val="FFFFFE"/>
              </a:solidFill>
            </a:endParaRPr>
          </a:p>
          <a:p>
            <a:pPr>
              <a:buClr>
                <a:srgbClr val="CE6D57"/>
              </a:buClr>
            </a:pPr>
            <a:r>
              <a:rPr lang="en-US">
                <a:solidFill>
                  <a:srgbClr val="FFFFFE"/>
                </a:solidFill>
              </a:rPr>
              <a:t>“No taste, no smell.” </a:t>
            </a:r>
            <a:r>
              <a:rPr lang="zh-CN" altLang="en-US">
                <a:solidFill>
                  <a:srgbClr val="FFFFFE"/>
                </a:solidFill>
              </a:rPr>
              <a:t>中性烈酒。非常容易与新鲜果汁，甜酒，糖浆混合，作为基酒它使得鸡尾酒更为浓烈，但口感却不变：</a:t>
            </a:r>
            <a:r>
              <a:rPr lang="en-US" altLang="zh-CN">
                <a:solidFill>
                  <a:srgbClr val="FFFFFE"/>
                </a:solidFill>
              </a:rPr>
              <a:t>Bloody Mary, Cosmopolitan, Screwdriver</a:t>
            </a:r>
            <a:endParaRPr lang="en-US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19315C-8926-5149-A4E8-58C3E48E3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3" b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5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E2627-4017-BA4E-98E8-04391F16E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Whisky </a:t>
            </a:r>
            <a:r>
              <a:rPr lang="zh-CN" altLang="en-US">
                <a:solidFill>
                  <a:srgbClr val="FFFFFE"/>
                </a:solidFill>
              </a:rPr>
              <a:t>威士忌</a:t>
            </a:r>
            <a:endParaRPr lang="en-US">
              <a:solidFill>
                <a:srgbClr val="FFFFFE"/>
              </a:solidFill>
            </a:endParaRPr>
          </a:p>
        </p:txBody>
      </p: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FEB74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CCB36-7BAF-5241-B979-DC2698CB3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/>
          </a:bodyPr>
          <a:lstStyle/>
          <a:p>
            <a:pPr>
              <a:buClr>
                <a:srgbClr val="FEB745"/>
              </a:buClr>
            </a:pPr>
            <a:r>
              <a:rPr lang="en-AU" b="1" dirty="0" err="1">
                <a:solidFill>
                  <a:srgbClr val="FFFFFE"/>
                </a:solidFill>
              </a:rPr>
              <a:t>Color</a:t>
            </a:r>
            <a:r>
              <a:rPr lang="en-AU" b="1" dirty="0">
                <a:solidFill>
                  <a:srgbClr val="FFFFFE"/>
                </a:solidFill>
              </a:rPr>
              <a:t>: </a:t>
            </a:r>
            <a:r>
              <a:rPr lang="en-AU" dirty="0">
                <a:solidFill>
                  <a:srgbClr val="FFFFFE"/>
                </a:solidFill>
              </a:rPr>
              <a:t>Pale straw/gold to rich, nutty amber</a:t>
            </a:r>
          </a:p>
          <a:p>
            <a:pPr>
              <a:buClr>
                <a:srgbClr val="FEB745"/>
              </a:buClr>
            </a:pPr>
            <a:r>
              <a:rPr lang="en-AU" b="1" dirty="0">
                <a:solidFill>
                  <a:srgbClr val="FFFFFE"/>
                </a:solidFill>
              </a:rPr>
              <a:t>Region: </a:t>
            </a:r>
            <a:r>
              <a:rPr lang="en-AU" dirty="0">
                <a:solidFill>
                  <a:srgbClr val="FFFFFE"/>
                </a:solidFill>
              </a:rPr>
              <a:t>Scotland (see Regions below)</a:t>
            </a:r>
          </a:p>
          <a:p>
            <a:pPr>
              <a:buClr>
                <a:srgbClr val="FEB745"/>
              </a:buClr>
            </a:pPr>
            <a:r>
              <a:rPr lang="en-AU" b="1" dirty="0">
                <a:solidFill>
                  <a:srgbClr val="FFFFFE"/>
                </a:solidFill>
              </a:rPr>
              <a:t>ABV:</a:t>
            </a:r>
            <a:r>
              <a:rPr lang="en-AU" dirty="0">
                <a:solidFill>
                  <a:srgbClr val="FFFFFE"/>
                </a:solidFill>
              </a:rPr>
              <a:t> Minimum 40% ABV</a:t>
            </a:r>
          </a:p>
          <a:p>
            <a:pPr>
              <a:buClr>
                <a:srgbClr val="FEB745"/>
              </a:buClr>
            </a:pPr>
            <a:r>
              <a:rPr lang="en-AU" b="1" dirty="0">
                <a:solidFill>
                  <a:srgbClr val="FFFFFE"/>
                </a:solidFill>
              </a:rPr>
              <a:t>Aged:</a:t>
            </a:r>
            <a:r>
              <a:rPr lang="en-AU" dirty="0">
                <a:solidFill>
                  <a:srgbClr val="FFFFFE"/>
                </a:solidFill>
              </a:rPr>
              <a:t> “Scotch whisky” must be aged in oak casks for minimum 3 years, often much longer; youngest Scotch in the bottle dictates the age statement</a:t>
            </a:r>
          </a:p>
          <a:p>
            <a:pPr>
              <a:buClr>
                <a:srgbClr val="FEB745"/>
              </a:buClr>
            </a:pPr>
            <a:r>
              <a:rPr lang="en-AU" b="1" dirty="0">
                <a:solidFill>
                  <a:srgbClr val="FFFFFE"/>
                </a:solidFill>
              </a:rPr>
              <a:t>Made from:</a:t>
            </a:r>
            <a:r>
              <a:rPr lang="en-AU" dirty="0">
                <a:solidFill>
                  <a:srgbClr val="FFFFFE"/>
                </a:solidFill>
              </a:rPr>
              <a:t> Barley and other grains</a:t>
            </a:r>
          </a:p>
          <a:p>
            <a:pPr>
              <a:buClr>
                <a:srgbClr val="FEB745"/>
              </a:buClr>
            </a:pPr>
            <a:r>
              <a:rPr lang="en-AU" b="1" dirty="0">
                <a:solidFill>
                  <a:srgbClr val="FFFFFE"/>
                </a:solidFill>
              </a:rPr>
              <a:t>Commercial Examples:</a:t>
            </a:r>
            <a:r>
              <a:rPr lang="en-AU" dirty="0">
                <a:solidFill>
                  <a:srgbClr val="FFFFFE"/>
                </a:solidFill>
              </a:rPr>
              <a:t> The Balvenie, Lagavulin, Highland Park, </a:t>
            </a:r>
            <a:r>
              <a:rPr lang="zh-CN" altLang="en-US" dirty="0">
                <a:solidFill>
                  <a:srgbClr val="FFFFFE"/>
                </a:solidFill>
              </a:rPr>
              <a:t> </a:t>
            </a:r>
            <a:r>
              <a:rPr lang="en-AU" dirty="0">
                <a:solidFill>
                  <a:srgbClr val="FFFFFE"/>
                </a:solidFill>
              </a:rPr>
              <a:t>Ardbeg, </a:t>
            </a:r>
            <a:r>
              <a:rPr lang="zh-CN" altLang="en-US" dirty="0">
                <a:solidFill>
                  <a:srgbClr val="FFFFFE"/>
                </a:solidFill>
              </a:rPr>
              <a:t> </a:t>
            </a:r>
            <a:r>
              <a:rPr lang="en-AU" dirty="0">
                <a:solidFill>
                  <a:srgbClr val="FFFFFE"/>
                </a:solidFill>
              </a:rPr>
              <a:t>The Macallan</a:t>
            </a:r>
          </a:p>
          <a:p>
            <a:pPr>
              <a:buClr>
                <a:srgbClr val="FEB745"/>
              </a:buClr>
            </a:pPr>
            <a:endParaRPr lang="en-US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681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FB2EE3-E647-8E4D-9FD7-959AB4372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9093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32" name="Rectangle 27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4968D-271A-EA49-B6CF-997F00EF7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E"/>
                </a:solidFill>
              </a:rPr>
              <a:t>苏格兰威士忌的种类</a:t>
            </a:r>
            <a:endParaRPr lang="en-US">
              <a:solidFill>
                <a:srgbClr val="FFFFFE"/>
              </a:solidFill>
            </a:endParaRPr>
          </a:p>
        </p:txBody>
      </p:sp>
      <p:cxnSp>
        <p:nvCxnSpPr>
          <p:cNvPr id="33" name="Straight Connector 29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FF9B0A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E4DC0A7-5160-1A48-B2C9-E9CE12B94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>
              <a:buClr>
                <a:srgbClr val="FF9B0A"/>
              </a:buClr>
            </a:pPr>
            <a:r>
              <a:rPr lang="en-US">
                <a:solidFill>
                  <a:srgbClr val="FFFFFE"/>
                </a:solidFill>
              </a:rPr>
              <a:t>Single Malt </a:t>
            </a:r>
            <a:r>
              <a:rPr lang="zh-CN" altLang="en-US">
                <a:solidFill>
                  <a:srgbClr val="FFFFFE"/>
                </a:solidFill>
              </a:rPr>
              <a:t>单一麦芽威士忌： 在一家酒厂只用水和大麦麦芽（</a:t>
            </a:r>
            <a:r>
              <a:rPr lang="en-AU">
                <a:solidFill>
                  <a:srgbClr val="FFFFFE"/>
                </a:solidFill>
              </a:rPr>
              <a:t>Malted Barley）</a:t>
            </a:r>
            <a:r>
              <a:rPr lang="zh-CN" altLang="en-US">
                <a:solidFill>
                  <a:srgbClr val="FFFFFE"/>
                </a:solidFill>
              </a:rPr>
              <a:t>在不添加任何其他谷物的情况下蒸馏生产的威士忌。</a:t>
            </a:r>
            <a:endParaRPr lang="en-AU" altLang="zh-CN">
              <a:solidFill>
                <a:srgbClr val="FFFFFE"/>
              </a:solidFill>
            </a:endParaRPr>
          </a:p>
          <a:p>
            <a:pPr>
              <a:buClr>
                <a:srgbClr val="FF9B0A"/>
              </a:buClr>
            </a:pPr>
            <a:r>
              <a:rPr lang="en-US">
                <a:solidFill>
                  <a:srgbClr val="FFFFFE"/>
                </a:solidFill>
              </a:rPr>
              <a:t>Blend </a:t>
            </a:r>
            <a:r>
              <a:rPr lang="zh-CN" altLang="en-US">
                <a:solidFill>
                  <a:srgbClr val="FFFFFE"/>
                </a:solidFill>
              </a:rPr>
              <a:t>调和型威士忌： 用至少一种单一麦芽威士忌和至少一种单一谷物威士忌调和而成。</a:t>
            </a:r>
            <a:endParaRPr lang="en-AU" altLang="zh-CN">
              <a:solidFill>
                <a:srgbClr val="FFFFFE"/>
              </a:solidFill>
            </a:endParaRPr>
          </a:p>
          <a:p>
            <a:pPr>
              <a:buClr>
                <a:srgbClr val="FF9B0A"/>
              </a:buClr>
            </a:pPr>
            <a:endParaRPr lang="en-US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08237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366</Words>
  <Application>Microsoft Macintosh PowerPoint</Application>
  <PresentationFormat>宽屏</PresentationFormat>
  <Paragraphs>34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Gill Sans MT</vt:lpstr>
      <vt:lpstr>Gallery</vt:lpstr>
      <vt:lpstr>Did you know?</vt:lpstr>
      <vt:lpstr>Tequila 龙舌兰</vt:lpstr>
      <vt:lpstr>Did you know?</vt:lpstr>
      <vt:lpstr>Vodka 伏特加</vt:lpstr>
      <vt:lpstr>Did you know?</vt:lpstr>
      <vt:lpstr>Whisky 威士忌</vt:lpstr>
      <vt:lpstr>苏格兰威士忌的种类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Wines &amp; Spirits 101</dc:title>
  <dc:creator>An Wang</dc:creator>
  <cp:lastModifiedBy>Zhou, Zhuoying</cp:lastModifiedBy>
  <cp:revision>2</cp:revision>
  <dcterms:created xsi:type="dcterms:W3CDTF">2019-08-26T20:03:03Z</dcterms:created>
  <dcterms:modified xsi:type="dcterms:W3CDTF">2019-08-27T02:22:45Z</dcterms:modified>
</cp:coreProperties>
</file>